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6858000" cy="9906000" type="A4"/>
  <p:notesSz cx="6797675" cy="9928225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FF9933"/>
    <a:srgbClr val="808000"/>
    <a:srgbClr val="FFCC00"/>
    <a:srgbClr val="FF9900"/>
    <a:srgbClr val="CC0000"/>
    <a:srgbClr val="CC6600"/>
    <a:srgbClr val="800000"/>
    <a:srgbClr val="9933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4344" y="10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14351" y="3076619"/>
            <a:ext cx="5829300" cy="2123870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28701" y="5612969"/>
            <a:ext cx="4800600" cy="2531498"/>
          </a:xfrm>
        </p:spPr>
        <p:txBody>
          <a:bodyPr/>
          <a:lstStyle>
            <a:lvl1pPr marL="0" indent="0" algn="ctr">
              <a:buNone/>
              <a:defRPr/>
            </a:lvl1pPr>
            <a:lvl2pPr marL="457135" indent="0" algn="ctr">
              <a:buNone/>
              <a:defRPr/>
            </a:lvl2pPr>
            <a:lvl3pPr marL="914270" indent="0" algn="ctr">
              <a:buNone/>
              <a:defRPr/>
            </a:lvl3pPr>
            <a:lvl4pPr marL="1371404" indent="0" algn="ctr">
              <a:buNone/>
              <a:defRPr/>
            </a:lvl4pPr>
            <a:lvl5pPr marL="1828540" indent="0" algn="ctr">
              <a:buNone/>
              <a:defRPr/>
            </a:lvl5pPr>
            <a:lvl6pPr marL="2285674" indent="0" algn="ctr">
              <a:buNone/>
              <a:defRPr/>
            </a:lvl6pPr>
            <a:lvl7pPr marL="2742809" indent="0" algn="ctr">
              <a:buNone/>
              <a:defRPr/>
            </a:lvl7pPr>
            <a:lvl8pPr marL="3199944" indent="0" algn="ctr">
              <a:buNone/>
              <a:defRPr/>
            </a:lvl8pPr>
            <a:lvl9pPr marL="3657079" indent="0" algn="ctr">
              <a:buNone/>
              <a:defRPr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E15243-60D1-49E7-AAD2-AFE0DF108ABC}" type="slidenum">
              <a:rPr lang="sv-SE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14F09-C988-4011-9230-D19281BD2CE6}" type="slidenum">
              <a:rPr lang="sv-SE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4972050" y="397924"/>
            <a:ext cx="1543050" cy="8450187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342901" y="397924"/>
            <a:ext cx="4476750" cy="8450187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DB4CBD-0732-400D-869E-789D0E31BFB4}" type="slidenum">
              <a:rPr lang="sv-SE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F723CF-18F3-4A84-95A3-A3D060645C14}" type="slidenum">
              <a:rPr lang="sv-SE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41339" y="6365140"/>
            <a:ext cx="5829300" cy="19685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41339" y="4199215"/>
            <a:ext cx="5829300" cy="216592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35" indent="0">
              <a:buNone/>
              <a:defRPr sz="1800"/>
            </a:lvl2pPr>
            <a:lvl3pPr marL="914270" indent="0">
              <a:buNone/>
              <a:defRPr sz="1600"/>
            </a:lvl3pPr>
            <a:lvl4pPr marL="1371404" indent="0">
              <a:buNone/>
              <a:defRPr sz="1400"/>
            </a:lvl4pPr>
            <a:lvl5pPr marL="1828540" indent="0">
              <a:buNone/>
              <a:defRPr sz="1400"/>
            </a:lvl5pPr>
            <a:lvl6pPr marL="2285674" indent="0">
              <a:buNone/>
              <a:defRPr sz="1400"/>
            </a:lvl6pPr>
            <a:lvl7pPr marL="2742809" indent="0">
              <a:buNone/>
              <a:defRPr sz="1400"/>
            </a:lvl7pPr>
            <a:lvl8pPr marL="3199944" indent="0">
              <a:buNone/>
              <a:defRPr sz="1400"/>
            </a:lvl8pPr>
            <a:lvl9pPr marL="3657079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2F98C1-9069-4611-A22E-BE05686B323D}" type="slidenum">
              <a:rPr lang="sv-SE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342900" y="2311512"/>
            <a:ext cx="3009900" cy="65366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505201" y="2311512"/>
            <a:ext cx="3009900" cy="65366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2FAD6B-1ECA-4B91-A188-6D6593454712}" type="slidenum">
              <a:rPr lang="sv-SE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42900" y="396309"/>
            <a:ext cx="6172200" cy="1651539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42900" y="2217689"/>
            <a:ext cx="3030538" cy="9236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4" indent="0">
              <a:buNone/>
              <a:defRPr sz="1600" b="1"/>
            </a:lvl4pPr>
            <a:lvl5pPr marL="1828540" indent="0">
              <a:buNone/>
              <a:defRPr sz="1600" b="1"/>
            </a:lvl5pPr>
            <a:lvl6pPr marL="2285674" indent="0">
              <a:buNone/>
              <a:defRPr sz="1600" b="1"/>
            </a:lvl6pPr>
            <a:lvl7pPr marL="2742809" indent="0">
              <a:buNone/>
              <a:defRPr sz="1600" b="1"/>
            </a:lvl7pPr>
            <a:lvl8pPr marL="3199944" indent="0">
              <a:buNone/>
              <a:defRPr sz="1600" b="1"/>
            </a:lvl8pPr>
            <a:lvl9pPr marL="3657079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42900" y="3141321"/>
            <a:ext cx="3030538" cy="5706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3484565" y="2217689"/>
            <a:ext cx="3030537" cy="9236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4" indent="0">
              <a:buNone/>
              <a:defRPr sz="1600" b="1"/>
            </a:lvl4pPr>
            <a:lvl5pPr marL="1828540" indent="0">
              <a:buNone/>
              <a:defRPr sz="1600" b="1"/>
            </a:lvl5pPr>
            <a:lvl6pPr marL="2285674" indent="0">
              <a:buNone/>
              <a:defRPr sz="1600" b="1"/>
            </a:lvl6pPr>
            <a:lvl7pPr marL="2742809" indent="0">
              <a:buNone/>
              <a:defRPr sz="1600" b="1"/>
            </a:lvl7pPr>
            <a:lvl8pPr marL="3199944" indent="0">
              <a:buNone/>
              <a:defRPr sz="1600" b="1"/>
            </a:lvl8pPr>
            <a:lvl9pPr marL="3657079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3484565" y="3141321"/>
            <a:ext cx="3030537" cy="5706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595223-7094-47B7-AA10-529BD9AF3157}" type="slidenum">
              <a:rPr lang="sv-SE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C556E5-7393-418E-B63A-7CB07AC52FEA}" type="slidenum">
              <a:rPr lang="sv-SE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33C4A9-834B-46D9-85CC-CFEE8B3E8CF3}" type="slidenum">
              <a:rPr lang="sv-SE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42901" y="394688"/>
            <a:ext cx="2255838" cy="16790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681288" y="394688"/>
            <a:ext cx="3833812" cy="8453422"/>
          </a:xfrm>
        </p:spPr>
        <p:txBody>
          <a:bodyPr/>
          <a:lstStyle>
            <a:lvl1pPr>
              <a:defRPr sz="3199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42901" y="2073725"/>
            <a:ext cx="2255838" cy="6774384"/>
          </a:xfrm>
        </p:spPr>
        <p:txBody>
          <a:bodyPr/>
          <a:lstStyle>
            <a:lvl1pPr marL="0" indent="0">
              <a:buNone/>
              <a:defRPr sz="1400"/>
            </a:lvl1pPr>
            <a:lvl2pPr marL="457135" indent="0">
              <a:buNone/>
              <a:defRPr sz="1200"/>
            </a:lvl2pPr>
            <a:lvl3pPr marL="914270" indent="0">
              <a:buNone/>
              <a:defRPr sz="1000"/>
            </a:lvl3pPr>
            <a:lvl4pPr marL="1371404" indent="0">
              <a:buNone/>
              <a:defRPr sz="900"/>
            </a:lvl4pPr>
            <a:lvl5pPr marL="1828540" indent="0">
              <a:buNone/>
              <a:defRPr sz="900"/>
            </a:lvl5pPr>
            <a:lvl6pPr marL="2285674" indent="0">
              <a:buNone/>
              <a:defRPr sz="900"/>
            </a:lvl6pPr>
            <a:lvl7pPr marL="2742809" indent="0">
              <a:buNone/>
              <a:defRPr sz="900"/>
            </a:lvl7pPr>
            <a:lvl8pPr marL="3199944" indent="0">
              <a:buNone/>
              <a:defRPr sz="900"/>
            </a:lvl8pPr>
            <a:lvl9pPr marL="3657079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A1406-CA10-437B-BE0D-16F88479BB87}" type="slidenum">
              <a:rPr lang="sv-SE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344613" y="6934527"/>
            <a:ext cx="4114800" cy="8184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344613" y="884811"/>
            <a:ext cx="4114800" cy="5944570"/>
          </a:xfrm>
        </p:spPr>
        <p:txBody>
          <a:bodyPr/>
          <a:lstStyle>
            <a:lvl1pPr marL="0" indent="0">
              <a:buNone/>
              <a:defRPr sz="3199"/>
            </a:lvl1pPr>
            <a:lvl2pPr marL="457135" indent="0">
              <a:buNone/>
              <a:defRPr sz="2800"/>
            </a:lvl2pPr>
            <a:lvl3pPr marL="914270" indent="0">
              <a:buNone/>
              <a:defRPr sz="2400"/>
            </a:lvl3pPr>
            <a:lvl4pPr marL="1371404" indent="0">
              <a:buNone/>
              <a:defRPr sz="2000"/>
            </a:lvl4pPr>
            <a:lvl5pPr marL="1828540" indent="0">
              <a:buNone/>
              <a:defRPr sz="2000"/>
            </a:lvl5pPr>
            <a:lvl6pPr marL="2285674" indent="0">
              <a:buNone/>
              <a:defRPr sz="2000"/>
            </a:lvl6pPr>
            <a:lvl7pPr marL="2742809" indent="0">
              <a:buNone/>
              <a:defRPr sz="2000"/>
            </a:lvl7pPr>
            <a:lvl8pPr marL="3199944" indent="0">
              <a:buNone/>
              <a:defRPr sz="2000"/>
            </a:lvl8pPr>
            <a:lvl9pPr marL="3657079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344613" y="7753015"/>
            <a:ext cx="4114800" cy="1163032"/>
          </a:xfrm>
        </p:spPr>
        <p:txBody>
          <a:bodyPr/>
          <a:lstStyle>
            <a:lvl1pPr marL="0" indent="0">
              <a:buNone/>
              <a:defRPr sz="1400"/>
            </a:lvl1pPr>
            <a:lvl2pPr marL="457135" indent="0">
              <a:buNone/>
              <a:defRPr sz="1200"/>
            </a:lvl2pPr>
            <a:lvl3pPr marL="914270" indent="0">
              <a:buNone/>
              <a:defRPr sz="1000"/>
            </a:lvl3pPr>
            <a:lvl4pPr marL="1371404" indent="0">
              <a:buNone/>
              <a:defRPr sz="900"/>
            </a:lvl4pPr>
            <a:lvl5pPr marL="1828540" indent="0">
              <a:buNone/>
              <a:defRPr sz="900"/>
            </a:lvl5pPr>
            <a:lvl6pPr marL="2285674" indent="0">
              <a:buNone/>
              <a:defRPr sz="900"/>
            </a:lvl6pPr>
            <a:lvl7pPr marL="2742809" indent="0">
              <a:buNone/>
              <a:defRPr sz="900"/>
            </a:lvl7pPr>
            <a:lvl8pPr marL="3199944" indent="0">
              <a:buNone/>
              <a:defRPr sz="900"/>
            </a:lvl8pPr>
            <a:lvl9pPr marL="3657079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1DCA1-F9A3-434E-A434-D5C96C4EAD59}" type="slidenum">
              <a:rPr lang="sv-SE"/>
              <a:pPr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97922"/>
            <a:ext cx="6172200" cy="164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311512"/>
            <a:ext cx="6172200" cy="6536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9019575"/>
            <a:ext cx="1600200" cy="689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v-S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19575"/>
            <a:ext cx="2171700" cy="689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v-S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19575"/>
            <a:ext cx="1600200" cy="689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E6B9110-9753-42E1-A8AA-547E517FA53B}" type="slidenum">
              <a:rPr lang="sv-SE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399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399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399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399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399">
          <a:solidFill>
            <a:schemeClr val="tx2"/>
          </a:solidFill>
          <a:latin typeface="Arial" charset="0"/>
        </a:defRPr>
      </a:lvl5pPr>
      <a:lvl6pPr marL="457135" algn="ctr" rtl="0" fontAlgn="base">
        <a:spcBef>
          <a:spcPct val="0"/>
        </a:spcBef>
        <a:spcAft>
          <a:spcPct val="0"/>
        </a:spcAft>
        <a:defRPr sz="4399">
          <a:solidFill>
            <a:schemeClr val="tx2"/>
          </a:solidFill>
          <a:latin typeface="Arial" charset="0"/>
        </a:defRPr>
      </a:lvl6pPr>
      <a:lvl7pPr marL="914270" algn="ctr" rtl="0" fontAlgn="base">
        <a:spcBef>
          <a:spcPct val="0"/>
        </a:spcBef>
        <a:spcAft>
          <a:spcPct val="0"/>
        </a:spcAft>
        <a:defRPr sz="4399">
          <a:solidFill>
            <a:schemeClr val="tx2"/>
          </a:solidFill>
          <a:latin typeface="Arial" charset="0"/>
        </a:defRPr>
      </a:lvl7pPr>
      <a:lvl8pPr marL="1371404" algn="ctr" rtl="0" fontAlgn="base">
        <a:spcBef>
          <a:spcPct val="0"/>
        </a:spcBef>
        <a:spcAft>
          <a:spcPct val="0"/>
        </a:spcAft>
        <a:defRPr sz="4399">
          <a:solidFill>
            <a:schemeClr val="tx2"/>
          </a:solidFill>
          <a:latin typeface="Arial" charset="0"/>
        </a:defRPr>
      </a:lvl8pPr>
      <a:lvl9pPr marL="1828540" algn="ctr" rtl="0" fontAlgn="base">
        <a:spcBef>
          <a:spcPct val="0"/>
        </a:spcBef>
        <a:spcAft>
          <a:spcPct val="0"/>
        </a:spcAft>
        <a:defRPr sz="4399">
          <a:solidFill>
            <a:schemeClr val="tx2"/>
          </a:solidFill>
          <a:latin typeface="Arial" charset="0"/>
        </a:defRPr>
      </a:lvl9pPr>
    </p:titleStyle>
    <p:bodyStyle>
      <a:lvl1pPr marL="342851" indent="-342851" algn="l" rtl="0" fontAlgn="base">
        <a:spcBef>
          <a:spcPct val="20000"/>
        </a:spcBef>
        <a:spcAft>
          <a:spcPct val="0"/>
        </a:spcAft>
        <a:buChar char="•"/>
        <a:defRPr sz="3199">
          <a:solidFill>
            <a:schemeClr val="tx1"/>
          </a:solidFill>
          <a:latin typeface="+mn-lt"/>
          <a:ea typeface="+mn-ea"/>
          <a:cs typeface="+mn-cs"/>
        </a:defRPr>
      </a:lvl1pPr>
      <a:lvl2pPr marL="742844" indent="-285709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837" indent="-228567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9972" indent="-228567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107" indent="-22856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242" indent="-22856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377" indent="-22856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512" indent="-22856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647" indent="-22856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4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4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4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9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4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9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364118" y="1515944"/>
            <a:ext cx="6315139" cy="3114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endParaRPr lang="sv-SE" b="1" dirty="0">
              <a:solidFill>
                <a:srgbClr val="808000"/>
              </a:solidFill>
              <a:latin typeface="Arial Black" panose="020B0A04020102020204" pitchFamily="34" charset="0"/>
            </a:endParaRPr>
          </a:p>
          <a:p>
            <a:r>
              <a:rPr lang="sv-SE" b="1" dirty="0">
                <a:solidFill>
                  <a:srgbClr val="808000"/>
                </a:solidFill>
                <a:latin typeface="Arial Black" panose="020B0A04020102020204" pitchFamily="34" charset="0"/>
              </a:rPr>
              <a:t>Lördagen den 25:e april klockan 10.00-13.00</a:t>
            </a:r>
          </a:p>
          <a:p>
            <a:r>
              <a:rPr lang="sv-SE" b="1" dirty="0">
                <a:solidFill>
                  <a:srgbClr val="808000"/>
                </a:solidFill>
                <a:latin typeface="Arial Black" panose="020B0A04020102020204" pitchFamily="34" charset="0"/>
              </a:rPr>
              <a:t>träffas vi för att </a:t>
            </a:r>
            <a:r>
              <a:rPr lang="sv-SE" sz="2400" b="1" dirty="0" err="1">
                <a:solidFill>
                  <a:srgbClr val="808000"/>
                </a:solidFill>
                <a:latin typeface="Arial Black" panose="020B0A04020102020204" pitchFamily="34" charset="0"/>
              </a:rPr>
              <a:t>vårstäda</a:t>
            </a:r>
            <a:r>
              <a:rPr lang="sv-SE" sz="2400" b="1" dirty="0">
                <a:solidFill>
                  <a:srgbClr val="808000"/>
                </a:solidFill>
                <a:latin typeface="Arial Black" panose="020B0A04020102020204" pitchFamily="34" charset="0"/>
              </a:rPr>
              <a:t>!</a:t>
            </a:r>
          </a:p>
          <a:p>
            <a:endParaRPr lang="sv-SE" b="1" dirty="0">
              <a:solidFill>
                <a:srgbClr val="808000"/>
              </a:solidFill>
              <a:latin typeface="Arial Black" panose="020B0A04020102020204" pitchFamily="34" charset="0"/>
            </a:endParaRPr>
          </a:p>
          <a:p>
            <a:r>
              <a:rPr lang="sv-SE" sz="1400" b="1" dirty="0">
                <a:solidFill>
                  <a:srgbClr val="808000"/>
                </a:solidFill>
                <a:latin typeface="Arial Black" panose="020B0A04020102020204" pitchFamily="34" charset="0"/>
              </a:rPr>
              <a:t>Vi rengör våra takrännor, sopar våra parkerings- och garageplatser m.m. Var och en behöver också se över sin garageport, borsta av grus och damm samt smörja, om behovet finns. </a:t>
            </a:r>
          </a:p>
          <a:p>
            <a:endParaRPr lang="sv-SE" sz="1400" b="1" dirty="0">
              <a:solidFill>
                <a:srgbClr val="808000"/>
              </a:solidFill>
              <a:latin typeface="Arial Black" panose="020B0A04020102020204" pitchFamily="34" charset="0"/>
            </a:endParaRPr>
          </a:p>
          <a:p>
            <a:r>
              <a:rPr lang="sv-SE" sz="1400" b="1" dirty="0">
                <a:solidFill>
                  <a:srgbClr val="808000"/>
                </a:solidFill>
                <a:latin typeface="Arial Black" panose="020B0A04020102020204" pitchFamily="34" charset="0"/>
              </a:rPr>
              <a:t>Grusupptag kommer att ske av vår nya tekniska förvaltare NABO innan 30/4 och en ”vårstädning” kommer ske senast 31/5, med bl.a. rensning av ogräs och skräp.</a:t>
            </a:r>
          </a:p>
          <a:p>
            <a:r>
              <a:rPr lang="sv-SE" sz="1400" b="1" dirty="0">
                <a:solidFill>
                  <a:srgbClr val="808000"/>
                </a:solidFill>
                <a:latin typeface="Arial Black" panose="020B0A04020102020204" pitchFamily="34" charset="0"/>
              </a:rPr>
              <a:t>Så i år behöver vi inte sopa och rensa lika mycket på våra gemensamma ytor.</a:t>
            </a:r>
          </a:p>
        </p:txBody>
      </p:sp>
      <p:pic>
        <p:nvPicPr>
          <p:cNvPr id="15" name="Bildobjekt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3369" y="6609174"/>
            <a:ext cx="572064" cy="472680"/>
          </a:xfrm>
          <a:prstGeom prst="rect">
            <a:avLst/>
          </a:prstGeom>
        </p:spPr>
      </p:pic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364118" y="4723524"/>
            <a:ext cx="6221604" cy="2258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sv-SE" sz="1400" b="1" dirty="0">
                <a:solidFill>
                  <a:srgbClr val="008000"/>
                </a:solidFill>
                <a:latin typeface="Arial Black" panose="020B0A04020102020204" pitchFamily="34" charset="0"/>
              </a:rPr>
              <a:t>Ca kl. 12:00 samlas vi i kvartersstugan för lite sedvanlig korv med bröd samt lite kaffe med go-fika.  </a:t>
            </a:r>
          </a:p>
          <a:p>
            <a:endParaRPr lang="sv-SE" sz="1400" b="1" dirty="0">
              <a:solidFill>
                <a:srgbClr val="008000"/>
              </a:solidFill>
              <a:latin typeface="Arial Black" panose="020B0A04020102020204" pitchFamily="34" charset="0"/>
            </a:endParaRPr>
          </a:p>
          <a:p>
            <a:r>
              <a:rPr lang="sv-SE" sz="1400" b="1" dirty="0">
                <a:solidFill>
                  <a:srgbClr val="808000"/>
                </a:solidFill>
                <a:latin typeface="Arial Black" panose="020B0A04020102020204" pitchFamily="34" charset="0"/>
              </a:rPr>
              <a:t>Containers kommer att finnas på sedvanliga platser.</a:t>
            </a:r>
          </a:p>
          <a:p>
            <a:endParaRPr lang="sv-SE" sz="1400" b="1" dirty="0">
              <a:solidFill>
                <a:srgbClr val="808000"/>
              </a:solidFill>
              <a:latin typeface="Arial Black" panose="020B0A04020102020204" pitchFamily="34" charset="0"/>
            </a:endParaRPr>
          </a:p>
          <a:p>
            <a:r>
              <a:rPr lang="sv-SE" sz="1400" b="1" dirty="0">
                <a:solidFill>
                  <a:srgbClr val="808000"/>
                </a:solidFill>
                <a:latin typeface="Arial Black" panose="020B0A04020102020204" pitchFamily="34" charset="0"/>
              </a:rPr>
              <a:t>Eget skräp får tömmas i containern efter städningen, om plats finns. Observera att vissa saker inte får slängas i våra containers, ex tryckimpregnerat virke.</a:t>
            </a:r>
          </a:p>
          <a:p>
            <a:endParaRPr lang="sv-SE" sz="1400" b="1" dirty="0">
              <a:solidFill>
                <a:srgbClr val="008000"/>
              </a:solidFill>
              <a:latin typeface="Arial Black" panose="020B0A04020102020204" pitchFamily="34" charset="0"/>
            </a:endParaRPr>
          </a:p>
          <a:p>
            <a:r>
              <a:rPr lang="sv-SE" sz="1400" b="1" dirty="0">
                <a:solidFill>
                  <a:srgbClr val="008000"/>
                </a:solidFill>
                <a:latin typeface="Arial Black" panose="020B0A04020102020204" pitchFamily="34" charset="0"/>
              </a:rPr>
              <a:t>Väl mött !</a:t>
            </a:r>
          </a:p>
        </p:txBody>
      </p:sp>
      <p:pic>
        <p:nvPicPr>
          <p:cNvPr id="21" name="Bildobjekt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1088" y="6516712"/>
            <a:ext cx="496173" cy="496173"/>
          </a:xfrm>
          <a:prstGeom prst="rect">
            <a:avLst/>
          </a:prstGeom>
        </p:spPr>
      </p:pic>
      <p:sp>
        <p:nvSpPr>
          <p:cNvPr id="11" name="Rektangel 10">
            <a:extLst>
              <a:ext uri="{FF2B5EF4-FFF2-40B4-BE49-F238E27FC236}">
                <a16:creationId xmlns:a16="http://schemas.microsoft.com/office/drawing/2014/main" id="{81B32D68-3019-408C-87B0-6713A051CBB4}"/>
              </a:ext>
            </a:extLst>
          </p:cNvPr>
          <p:cNvSpPr/>
          <p:nvPr/>
        </p:nvSpPr>
        <p:spPr>
          <a:xfrm>
            <a:off x="1124744" y="26697"/>
            <a:ext cx="4281813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v-SE" sz="4800" dirty="0">
                <a:ln w="0"/>
                <a:gradFill>
                  <a:gsLst>
                    <a:gs pos="0">
                      <a:srgbClr val="92D050"/>
                    </a:gs>
                    <a:gs pos="99000">
                      <a:srgbClr val="808000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Vårstädning</a:t>
            </a:r>
          </a:p>
          <a:p>
            <a:pPr algn="ctr"/>
            <a:r>
              <a:rPr lang="sv-SE" sz="4000" dirty="0">
                <a:ln w="0"/>
                <a:gradFill>
                  <a:gsLst>
                    <a:gs pos="0">
                      <a:srgbClr val="92D050"/>
                    </a:gs>
                    <a:gs pos="99000">
                      <a:srgbClr val="808000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</a:rPr>
              <a:t>på Helegården</a:t>
            </a:r>
          </a:p>
        </p:txBody>
      </p:sp>
      <p:sp>
        <p:nvSpPr>
          <p:cNvPr id="30" name="Ellips 29">
            <a:extLst>
              <a:ext uri="{FF2B5EF4-FFF2-40B4-BE49-F238E27FC236}">
                <a16:creationId xmlns:a16="http://schemas.microsoft.com/office/drawing/2014/main" id="{EFCCCB24-2CAE-47D7-B500-DB21B8B79C6E}"/>
              </a:ext>
            </a:extLst>
          </p:cNvPr>
          <p:cNvSpPr/>
          <p:nvPr/>
        </p:nvSpPr>
        <p:spPr>
          <a:xfrm>
            <a:off x="3474920" y="7478980"/>
            <a:ext cx="504056" cy="51731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34" name="Picture 10" descr="Höststädning « Segel Sällskapet Gäddviken">
            <a:extLst>
              <a:ext uri="{FF2B5EF4-FFF2-40B4-BE49-F238E27FC236}">
                <a16:creationId xmlns:a16="http://schemas.microsoft.com/office/drawing/2014/main" id="{DB20E383-0618-48EB-B6A9-174A00350E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4" y="7137157"/>
            <a:ext cx="3061172" cy="2685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3429000" y="7505012"/>
            <a:ext cx="3386933" cy="1922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sv-SE" sz="1500" b="1" dirty="0">
                <a:latin typeface="Arial Black" panose="020B0A04020102020204" pitchFamily="34" charset="0"/>
              </a:rPr>
              <a:t>KOM IHÅG…</a:t>
            </a:r>
          </a:p>
          <a:p>
            <a:r>
              <a:rPr lang="sv-SE" sz="1500" b="1" dirty="0">
                <a:latin typeface="Arial Black" panose="020B0A04020102020204" pitchFamily="34" charset="0"/>
              </a:rPr>
              <a:t>Att rengöra filtret i</a:t>
            </a:r>
          </a:p>
          <a:p>
            <a:r>
              <a:rPr lang="sv-SE" sz="1500" b="1" dirty="0">
                <a:latin typeface="Arial Black" panose="020B0A04020102020204" pitchFamily="34" charset="0"/>
              </a:rPr>
              <a:t>frånluftsvärmepumpen!</a:t>
            </a:r>
          </a:p>
          <a:p>
            <a:r>
              <a:rPr lang="sv-SE" sz="1500" b="1" dirty="0">
                <a:latin typeface="Arial Black" panose="020B0A04020102020204" pitchFamily="34" charset="0"/>
              </a:rPr>
              <a:t>Se gärna också över era ventilationskanaler hemma (där man kommer åt) och rengör vid behov! </a:t>
            </a:r>
          </a:p>
        </p:txBody>
      </p:sp>
      <p:pic>
        <p:nvPicPr>
          <p:cNvPr id="9" name="Bildobjekt 8" descr="Inständ chokladkaka i överkant">
            <a:extLst>
              <a:ext uri="{FF2B5EF4-FFF2-40B4-BE49-F238E27FC236}">
                <a16:creationId xmlns:a16="http://schemas.microsoft.com/office/drawing/2014/main" id="{8FF932E4-4F68-4725-A9CC-5326560D762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2659" y="6845514"/>
            <a:ext cx="658899" cy="56689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tandardformgivning">
  <a:themeElements>
    <a:clrScheme name="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formgivn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B491BD5EBE0E45B7B45F49E2ACFACF" ma:contentTypeVersion="8" ma:contentTypeDescription="Create a new document." ma:contentTypeScope="" ma:versionID="4b2dafbb6c6afc0a5adb34f69e4d9691">
  <xsd:schema xmlns:xsd="http://www.w3.org/2001/XMLSchema" xmlns:xs="http://www.w3.org/2001/XMLSchema" xmlns:p="http://schemas.microsoft.com/office/2006/metadata/properties" xmlns:ns3="dc9da338-2eb5-4218-a4c7-903ccc39ec3b" targetNamespace="http://schemas.microsoft.com/office/2006/metadata/properties" ma:root="true" ma:fieldsID="b826934146362c27b25025f212cf6092" ns3:_="">
    <xsd:import namespace="dc9da338-2eb5-4218-a4c7-903ccc39ec3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9da338-2eb5-4218-a4c7-903ccc39ec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06C3D84-5384-433E-BE88-896013337586}">
  <ds:schemaRefs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terms/"/>
    <ds:schemaRef ds:uri="dc9da338-2eb5-4218-a4c7-903ccc39ec3b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8E95E67-323E-4DC0-80C1-56A92C25F2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A3D0AF-C768-42F0-AD5D-1F7E4C3A57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9da338-2eb5-4218-a4c7-903ccc39ec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1713</TotalTime>
  <Words>188</Words>
  <Application>Microsoft Office PowerPoint</Application>
  <PresentationFormat>A4 (210 x 297 mm)</PresentationFormat>
  <Paragraphs>21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4" baseType="lpstr">
      <vt:lpstr>Arial</vt:lpstr>
      <vt:lpstr>Arial Black</vt:lpstr>
      <vt:lpstr>Standardformgivning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Janice Pernervik</dc:creator>
  <cp:lastModifiedBy>Jönsson, Andreas</cp:lastModifiedBy>
  <cp:revision>61</cp:revision>
  <cp:lastPrinted>2020-09-21T10:33:16Z</cp:lastPrinted>
  <dcterms:created xsi:type="dcterms:W3CDTF">2009-03-06T10:42:47Z</dcterms:created>
  <dcterms:modified xsi:type="dcterms:W3CDTF">2026-04-22T06:20:58Z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0x01010079B491BD5EBE0E45B7B45F49E2ACFACF</vt:lpwstr>
  </property>
</Properties>
</file>